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6" r:id="rId4"/>
  </p:sldMasterIdLst>
  <p:notesMasterIdLst>
    <p:notesMasterId r:id="rId7"/>
  </p:notesMasterIdLst>
  <p:sldIdLst>
    <p:sldId id="3228" r:id="rId5"/>
    <p:sldId id="548" r:id="rId6"/>
    <p:sldId id="3304" r:id="rId8"/>
    <p:sldId id="3255" r:id="rId9"/>
    <p:sldId id="3256" r:id="rId10"/>
    <p:sldId id="3306" r:id="rId11"/>
    <p:sldId id="3258" r:id="rId12"/>
    <p:sldId id="3323" r:id="rId13"/>
    <p:sldId id="3324" r:id="rId14"/>
    <p:sldId id="3325" r:id="rId15"/>
    <p:sldId id="3257" r:id="rId16"/>
    <p:sldId id="3321" r:id="rId17"/>
    <p:sldId id="3322" r:id="rId18"/>
    <p:sldId id="3261" r:id="rId19"/>
    <p:sldId id="3308" r:id="rId20"/>
    <p:sldId id="3263" r:id="rId21"/>
    <p:sldId id="3307" r:id="rId22"/>
    <p:sldId id="3312" r:id="rId23"/>
    <p:sldId id="3309" r:id="rId24"/>
    <p:sldId id="3310" r:id="rId25"/>
    <p:sldId id="3285" r:id="rId26"/>
    <p:sldId id="3318" r:id="rId27"/>
    <p:sldId id="3272" r:id="rId28"/>
    <p:sldId id="3319" r:id="rId29"/>
    <p:sldId id="3320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8" y="579"/>
      </p:cViewPr>
      <p:guideLst>
        <p:guide orient="horz" pos="2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The motivation is that values having a norm close to zero have a low impact and</a:t>
            </a:r>
            <a:r>
              <a:rPr lang="en-US" altLang="zh-CN"/>
              <a:t> </a:t>
            </a:r>
            <a:r>
              <a:rPr lang="zh-CN" altLang="en-US"/>
              <a:t>their corresponding tokens are thus less significant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The reason</a:t>
            </a:r>
            <a:r>
              <a:rPr lang="en-US" altLang="zh-CN"/>
              <a:t> </a:t>
            </a:r>
            <a:r>
              <a:rPr lang="zh-CN" altLang="en-US"/>
              <a:t>for this is that the classifification token will later be used to predict the class</a:t>
            </a:r>
            <a:r>
              <a:rPr lang="en-US" altLang="zh-CN"/>
              <a:t> </a:t>
            </a:r>
            <a:r>
              <a:rPr lang="zh-CN" altLang="en-US"/>
              <a:t>probabilities in the final stage of the model</a:t>
            </a:r>
            <a:endParaRPr lang="zh-CN" altLang="en-US"/>
          </a:p>
          <a:p>
            <a:r>
              <a:rPr lang="zh-CN" altLang="en-US"/>
              <a:t>Thus, its corresponding attention</a:t>
            </a:r>
            <a:r>
              <a:rPr lang="en-US" altLang="zh-CN"/>
              <a:t> </a:t>
            </a:r>
            <a:r>
              <a:rPr lang="zh-CN" altLang="en-US"/>
              <a:t>weights show which tokens have more impact on the output classifification token.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As discussed earlier, our inverse transform</a:t>
            </a:r>
            <a:r>
              <a:rPr lang="en-US"/>
              <a:t> </a:t>
            </a:r>
            <a:r>
              <a:t>sampling approach based on the CDF of the scores does not hardly discard all</a:t>
            </a:r>
            <a:r>
              <a:rPr lang="en-US"/>
              <a:t> </a:t>
            </a:r>
            <a:r>
              <a:t>tokens with lower significance scores and hence provides a more diverse set of</a:t>
            </a:r>
            <a:r>
              <a:rPr lang="en-US"/>
              <a:t> </a:t>
            </a:r>
            <a:r>
              <a:t>tokens for the following layers</a:t>
            </a:r>
            <a:r>
              <a:rPr lang="en-US"/>
              <a:t>.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3" Type="http://schemas.openxmlformats.org/officeDocument/2006/relationships/notesSlide" Target="../notesSlides/notesSlide15.xml"/><Relationship Id="rId22" Type="http://schemas.openxmlformats.org/officeDocument/2006/relationships/slideLayout" Target="../slideLayouts/slideLayout4.xml"/><Relationship Id="rId21" Type="http://schemas.openxmlformats.org/officeDocument/2006/relationships/image" Target="../media/image49.png"/><Relationship Id="rId20" Type="http://schemas.openxmlformats.org/officeDocument/2006/relationships/image" Target="../media/image48.png"/><Relationship Id="rId2" Type="http://schemas.openxmlformats.org/officeDocument/2006/relationships/image" Target="../media/image30.png"/><Relationship Id="rId19" Type="http://schemas.openxmlformats.org/officeDocument/2006/relationships/image" Target="../media/image47.png"/><Relationship Id="rId18" Type="http://schemas.openxmlformats.org/officeDocument/2006/relationships/image" Target="../media/image46.png"/><Relationship Id="rId17" Type="http://schemas.openxmlformats.org/officeDocument/2006/relationships/image" Target="../media/image45.png"/><Relationship Id="rId16" Type="http://schemas.openxmlformats.org/officeDocument/2006/relationships/image" Target="../media/image44.png"/><Relationship Id="rId15" Type="http://schemas.openxmlformats.org/officeDocument/2006/relationships/image" Target="../media/image43.png"/><Relationship Id="rId14" Type="http://schemas.openxmlformats.org/officeDocument/2006/relationships/image" Target="../media/image42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5" Type="http://schemas.openxmlformats.org/officeDocument/2006/relationships/notesSlide" Target="../notesSlides/notesSlide18.xml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69.png"/><Relationship Id="rId12" Type="http://schemas.openxmlformats.org/officeDocument/2006/relationships/image" Target="../media/image68.png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8" Type="http://schemas.openxmlformats.org/officeDocument/2006/relationships/notesSlide" Target="../notesSlides/notesSlide19.xml"/><Relationship Id="rId27" Type="http://schemas.openxmlformats.org/officeDocument/2006/relationships/slideLayout" Target="../slideLayouts/slideLayout4.xml"/><Relationship Id="rId26" Type="http://schemas.openxmlformats.org/officeDocument/2006/relationships/image" Target="../media/image94.png"/><Relationship Id="rId25" Type="http://schemas.openxmlformats.org/officeDocument/2006/relationships/image" Target="../media/image93.png"/><Relationship Id="rId24" Type="http://schemas.openxmlformats.org/officeDocument/2006/relationships/image" Target="../media/image92.png"/><Relationship Id="rId23" Type="http://schemas.openxmlformats.org/officeDocument/2006/relationships/image" Target="../media/image91.png"/><Relationship Id="rId22" Type="http://schemas.openxmlformats.org/officeDocument/2006/relationships/image" Target="../media/image90.png"/><Relationship Id="rId21" Type="http://schemas.openxmlformats.org/officeDocument/2006/relationships/image" Target="../media/image89.png"/><Relationship Id="rId20" Type="http://schemas.openxmlformats.org/officeDocument/2006/relationships/image" Target="../media/image88.png"/><Relationship Id="rId2" Type="http://schemas.openxmlformats.org/officeDocument/2006/relationships/image" Target="../media/image6.png"/><Relationship Id="rId19" Type="http://schemas.openxmlformats.org/officeDocument/2006/relationships/image" Target="../media/image87.png"/><Relationship Id="rId18" Type="http://schemas.openxmlformats.org/officeDocument/2006/relationships/image" Target="../media/image86.png"/><Relationship Id="rId17" Type="http://schemas.openxmlformats.org/officeDocument/2006/relationships/image" Target="../media/image85.png"/><Relationship Id="rId16" Type="http://schemas.openxmlformats.org/officeDocument/2006/relationships/image" Target="../media/image84.png"/><Relationship Id="rId15" Type="http://schemas.openxmlformats.org/officeDocument/2006/relationships/image" Target="../media/image83.png"/><Relationship Id="rId14" Type="http://schemas.openxmlformats.org/officeDocument/2006/relationships/image" Target="../media/image82.png"/><Relationship Id="rId13" Type="http://schemas.openxmlformats.org/officeDocument/2006/relationships/image" Target="../media/image81.png"/><Relationship Id="rId12" Type="http://schemas.openxmlformats.org/officeDocument/2006/relationships/image" Target="../media/image80.png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5415" y="2829560"/>
            <a:ext cx="7908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Adaptive Token Sampling For Efficient Vision</a:t>
            </a:r>
            <a:r>
              <a:rPr 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Transformers</a:t>
            </a:r>
            <a:endParaRPr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6900" y="5048885"/>
            <a:ext cx="34931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Accepted by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ECCV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 2022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10125" y="803910"/>
            <a:ext cx="19069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EViT</a:t>
            </a:r>
            <a:r>
              <a:rPr lang="en-US" sz="2000" b="1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en-US" sz="20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ICLR</a:t>
            </a:r>
            <a:r>
              <a:rPr lang="en-US" sz="20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22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endParaRPr lang="en-US" sz="2000" b="1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1703070"/>
            <a:ext cx="6991985" cy="3464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655" y="6109335"/>
            <a:ext cx="9417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Not all patches are what you need</a:t>
            </a:r>
            <a:r>
              <a:rPr 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</a:t>
            </a:r>
            <a:r>
              <a:rPr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Expediting vision transformers via token reorganizations</a:t>
            </a:r>
            <a:r>
              <a:rPr 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(ICLR 2022)</a:t>
            </a:r>
            <a:endParaRPr lang="en-US" sz="1600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74560" y="1899285"/>
            <a:ext cx="5048250" cy="3342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employs the attention weights as the importance scores of token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identify the </a:t>
            </a:r>
            <a:r>
              <a:rPr lang="en-US" altLang="zh-CN" u="sng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top-k attentive tokens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via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attn weights</a:t>
            </a:r>
            <a:endParaRPr lang="en-US" altLang="zh-CN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fuse the inattentive tokens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altLang="zh-CN" u="sng">
                <a:latin typeface="Times New Roman" panose="02020603050405020304" charset="0"/>
                <a:cs typeface="Times New Roman" panose="02020603050405020304" charset="0"/>
              </a:rPr>
              <a:t>less informative tokens also useful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, and </a:t>
            </a:r>
            <a:r>
              <a:rPr lang="en-US" altLang="zh-CN" u="sng">
                <a:latin typeface="Times New Roman" panose="02020603050405020304" charset="0"/>
                <a:cs typeface="Times New Roman" panose="02020603050405020304" charset="0"/>
              </a:rPr>
              <a:t>large object covers large proportion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- need to be re-trained if the fixed-ratio changed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1537970"/>
            <a:ext cx="3286760" cy="536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5294" b="7843"/>
          <a:stretch>
            <a:fillRect/>
          </a:stretch>
        </p:blipFill>
        <p:spPr>
          <a:xfrm>
            <a:off x="8480425" y="4306570"/>
            <a:ext cx="1990725" cy="281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035" y="1075690"/>
            <a:ext cx="1096200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50000"/>
              </a:lnSpc>
            </a:pP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Motivated by the observation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：</a:t>
            </a:r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1)不同图像的重要特征分布</a:t>
            </a:r>
            <a:r>
              <a:rPr 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与细节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不同，所需的token数量也不同；</a:t>
            </a:r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2)对不同图像进行自适应选择重要tokens;</a:t>
            </a:r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3)在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的不同stage中设置固定的mask ratio会丢失重要特征信息导致分类准确率下降；</a:t>
            </a:r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4)对于easy case图像，固定的token数量超过必要，会造成额外的计算浪费</a:t>
            </a:r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 resolve above issues:</a:t>
            </a:r>
            <a:endParaRPr lang="en-US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本文旨在提出一种基于ViT的自适应选择最少</a:t>
            </a:r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且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必要</a:t>
            </a:r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token数量来进行图像/视频分类</a:t>
            </a:r>
            <a:endParaRPr lang="en-US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83540" y="1094740"/>
                <a:ext cx="11564620" cy="50501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just" fontAlgn="auto">
                  <a:lnSpc>
                    <a:spcPct val="150000"/>
                  </a:lnSpc>
                </a:pPr>
                <a:r>
                  <a:rPr lang="en-US" sz="2000" b="1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- </a:t>
                </a:r>
                <a:r>
                  <a:rPr sz="2000" b="1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DynamicViT</a:t>
                </a:r>
                <a:r>
                  <a:rPr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 proposes a </a:t>
                </a:r>
                <a:r>
                  <a:rPr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token scoring neural network</a:t>
                </a:r>
                <a:r>
                  <a:rPr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to </a:t>
                </a:r>
                <a:r>
                  <a:rPr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predict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which tokens are redundant</a:t>
                </a:r>
                <a:endParaRPr sz="2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- </a:t>
                </a:r>
                <a:r>
                  <a:rPr lang="en-US" sz="2000" b="1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EViT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employs the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attention weights as the tokens’ importance scores</a:t>
                </a:r>
                <a:endParaRPr lang="en-US" sz="2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- </a:t>
                </a:r>
                <a:r>
                  <a:rPr lang="en-US" sz="2000" b="1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HVT 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employs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token pooling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, which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is similar to down-sampling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in CNNs,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to remove redundant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tokens</a:t>
                </a:r>
                <a:endParaRPr lang="en-US" sz="2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- </a:t>
                </a:r>
                <a:r>
                  <a:rPr lang="en-US" sz="2000" b="1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PS-ViT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incorporates a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progressive sampling module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that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iteratively learns to sample distinctive tokens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endParaRPr lang="en-US" sz="2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- </a:t>
                </a:r>
                <a:r>
                  <a:rPr lang="en-US" sz="2000" b="1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TokenLearner 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reduce the computational cost by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learning few important tokens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(8) conditioned on the input.</a:t>
                </a:r>
                <a:endParaRPr lang="en-US" sz="2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- </a:t>
                </a:r>
                <a:r>
                  <a:rPr lang="en-US" sz="2000" b="1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Token Pooling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down-samples tokens by clustering them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and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returning the cluster centers</a:t>
                </a:r>
                <a:endParaRPr lang="en-US" sz="2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- </a:t>
                </a:r>
                <a:r>
                  <a:rPr lang="en-US" sz="2000" b="1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Concurrent Work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that first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identifies top-k important tokens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by computing token attentiveness and then fuses less informative tokens</a:t>
                </a:r>
                <a:endParaRPr lang="en-US" sz="2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-</a:t>
                </a:r>
                <a:r>
                  <a:rPr lang="en-US" sz="2000" b="1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𝑰𝑨−𝑹𝑬𝑫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proposes an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interpretability-aware redundancy reduction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framework for ViTs that </a:t>
                </a:r>
                <a:r>
                  <a:rPr lang="en-US" sz="2000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discards less informative patches</a:t>
                </a:r>
                <a:r>
                  <a:rPr lang="en-US" sz="20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in the input data</a:t>
                </a:r>
                <a:endParaRPr lang="en-US" sz="2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ts val="2400"/>
                  </a:lnSpc>
                </a:pPr>
                <a:endParaRPr lang="en-US" sz="2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0" y="1094740"/>
                <a:ext cx="11564620" cy="50501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1720" y="1613535"/>
            <a:ext cx="109620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50000"/>
              </a:lnSpc>
            </a:pPr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Drawbacks of aforementioned methods</a:t>
            </a:r>
            <a:r>
              <a:rPr lang="en-US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endParaRPr lang="en-US" sz="2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change the architecture of ViT </a:t>
            </a:r>
            <a:endParaRPr lang="en-US" sz="2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add extra learnable parameters to the networks</a:t>
            </a:r>
            <a:endParaRPr lang="en-US" sz="2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950595"/>
            <a:ext cx="10603865" cy="499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3229610"/>
            <a:ext cx="5776595" cy="1282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0400" y="803910"/>
            <a:ext cx="8452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Token Scoring module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(aims to </a:t>
            </a:r>
            <a:r>
              <a:rPr lang="en-US" altLang="zh-CN" u="sng">
                <a:latin typeface="Times New Roman" panose="02020603050405020304" charset="0"/>
                <a:cs typeface="Times New Roman" panose="02020603050405020304" charset="0"/>
              </a:rPr>
              <a:t>select the import tokens by attention score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845685"/>
            <a:ext cx="5775960" cy="953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" y="1694815"/>
            <a:ext cx="5776595" cy="1201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6969125" y="3468370"/>
                <a:ext cx="3595370" cy="3651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𝑉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∈ 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𝑁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×(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 / 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𝑛𝑢𝑚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ℎ𝑒𝑎𝑑𝑠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3468370"/>
                <a:ext cx="3595370" cy="3651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 flipH="1" flipV="1">
            <a:off x="6337935" y="3340100"/>
            <a:ext cx="837565" cy="2762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l="4393"/>
          <a:stretch>
            <a:fillRect/>
          </a:stretch>
        </p:blipFill>
        <p:spPr>
          <a:xfrm>
            <a:off x="6796405" y="1215390"/>
            <a:ext cx="5099685" cy="196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730" y="812800"/>
            <a:ext cx="4709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The details of </a:t>
            </a:r>
            <a:r>
              <a:rPr lang="en-US" altLang="zh-CN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Token Score Assignment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82" name="组合 81"/>
          <p:cNvGrpSpPr/>
          <p:nvPr/>
        </p:nvGrpSpPr>
        <p:grpSpPr>
          <a:xfrm rot="0">
            <a:off x="8583930" y="4121785"/>
            <a:ext cx="2808605" cy="1946436"/>
            <a:chOff x="6582950" y="734377"/>
            <a:chExt cx="1588924" cy="1230746"/>
          </a:xfrm>
        </p:grpSpPr>
        <p:grpSp>
          <p:nvGrpSpPr>
            <p:cNvPr id="76" name="组合 75"/>
            <p:cNvGrpSpPr/>
            <p:nvPr/>
          </p:nvGrpSpPr>
          <p:grpSpPr>
            <a:xfrm>
              <a:off x="7040241" y="734377"/>
              <a:ext cx="927004" cy="841648"/>
              <a:chOff x="8335305" y="1954853"/>
              <a:chExt cx="927004" cy="84164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8335305" y="1960587"/>
                <a:ext cx="927004" cy="83591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8335305" y="2102876"/>
                <a:ext cx="9270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矩形 295"/>
              <p:cNvSpPr/>
              <p:nvPr/>
            </p:nvSpPr>
            <p:spPr>
              <a:xfrm>
                <a:off x="8489498" y="1964949"/>
                <a:ext cx="769161" cy="129442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97" name="直接连接符 296"/>
              <p:cNvCxnSpPr>
                <a:endCxn id="296" idx="1"/>
              </p:cNvCxnSpPr>
              <p:nvPr/>
            </p:nvCxnSpPr>
            <p:spPr>
              <a:xfrm>
                <a:off x="8482993" y="1954853"/>
                <a:ext cx="6505" cy="748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直接连接符 297"/>
              <p:cNvCxnSpPr/>
              <p:nvPr/>
            </p:nvCxnSpPr>
            <p:spPr>
              <a:xfrm>
                <a:off x="8634025" y="1960587"/>
                <a:ext cx="0" cy="1422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接连接符 298"/>
              <p:cNvCxnSpPr/>
              <p:nvPr/>
            </p:nvCxnSpPr>
            <p:spPr>
              <a:xfrm>
                <a:off x="8814909" y="1960586"/>
                <a:ext cx="0" cy="14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直接连接符 299"/>
              <p:cNvCxnSpPr/>
              <p:nvPr/>
            </p:nvCxnSpPr>
            <p:spPr>
              <a:xfrm>
                <a:off x="8982198" y="1960587"/>
                <a:ext cx="0" cy="1525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/>
              <p:nvPr/>
            </p:nvCxnSpPr>
            <p:spPr>
              <a:xfrm>
                <a:off x="9116969" y="1960586"/>
                <a:ext cx="0" cy="14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/>
              <p:cNvCxnSpPr/>
              <p:nvPr/>
            </p:nvCxnSpPr>
            <p:spPr>
              <a:xfrm>
                <a:off x="8493461" y="1960587"/>
                <a:ext cx="0" cy="1422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矩形 305"/>
              <p:cNvSpPr/>
              <p:nvPr/>
            </p:nvSpPr>
            <p:spPr>
              <a:xfrm>
                <a:off x="8341618" y="1961372"/>
                <a:ext cx="137608" cy="13881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582950" y="874075"/>
              <a:ext cx="1206577" cy="1091049"/>
              <a:chOff x="6766570" y="781234"/>
              <a:chExt cx="1206577" cy="1091049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766570" y="781234"/>
                <a:ext cx="1082774" cy="1091049"/>
                <a:chOff x="1142254" y="1352535"/>
                <a:chExt cx="1082713" cy="1090887"/>
              </a:xfrm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1281255" y="1498658"/>
                  <a:ext cx="943712" cy="83409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95" name="直接连接符 94"/>
                <p:cNvCxnSpPr/>
                <p:nvPr/>
              </p:nvCxnSpPr>
              <p:spPr>
                <a:xfrm>
                  <a:off x="1762453" y="1505012"/>
                  <a:ext cx="0" cy="83409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/>
                <p:cNvCxnSpPr>
                  <a:stCxn id="90" idx="3"/>
                </p:cNvCxnSpPr>
                <p:nvPr/>
              </p:nvCxnSpPr>
              <p:spPr>
                <a:xfrm flipH="1">
                  <a:off x="1284017" y="1915706"/>
                  <a:ext cx="940950" cy="63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1439697" y="1498657"/>
                  <a:ext cx="0" cy="8340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/>
                <p:cNvCxnSpPr/>
                <p:nvPr/>
              </p:nvCxnSpPr>
              <p:spPr>
                <a:xfrm>
                  <a:off x="1917133" y="1498659"/>
                  <a:ext cx="0" cy="8340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/>
                <p:cNvCxnSpPr/>
                <p:nvPr/>
              </p:nvCxnSpPr>
              <p:spPr>
                <a:xfrm flipH="1">
                  <a:off x="1284016" y="1777109"/>
                  <a:ext cx="94095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/>
                <p:cNvCxnSpPr/>
                <p:nvPr/>
              </p:nvCxnSpPr>
              <p:spPr>
                <a:xfrm flipH="1">
                  <a:off x="1281255" y="2186444"/>
                  <a:ext cx="94371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/>
                <p:cNvCxnSpPr/>
                <p:nvPr/>
              </p:nvCxnSpPr>
              <p:spPr>
                <a:xfrm flipH="1" flipV="1">
                  <a:off x="1281255" y="1631334"/>
                  <a:ext cx="943712" cy="70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/>
                <p:cNvCxnSpPr/>
                <p:nvPr/>
              </p:nvCxnSpPr>
              <p:spPr>
                <a:xfrm flipH="1">
                  <a:off x="1284016" y="2056619"/>
                  <a:ext cx="94095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/>
                <p:cNvCxnSpPr/>
                <p:nvPr/>
              </p:nvCxnSpPr>
              <p:spPr>
                <a:xfrm>
                  <a:off x="2068076" y="1498659"/>
                  <a:ext cx="0" cy="8340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/>
                <p:nvPr/>
              </p:nvCxnSpPr>
              <p:spPr>
                <a:xfrm>
                  <a:off x="1599660" y="1498657"/>
                  <a:ext cx="0" cy="8340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文本框 187"/>
                <p:cNvSpPr txBox="1"/>
                <p:nvPr/>
              </p:nvSpPr>
              <p:spPr>
                <a:xfrm>
                  <a:off x="1278759" y="1374381"/>
                  <a:ext cx="149939" cy="135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800" dirty="0">
                      <a:latin typeface="Times New Roman" panose="02020603050405020304" charset="0"/>
                      <a:cs typeface="Times New Roman" panose="02020603050405020304" charset="0"/>
                    </a:rPr>
                    <a:t>C </a:t>
                  </a:r>
                  <a:endParaRPr lang="zh-CN" altLang="en-US" sz="8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1" name="文本框 260"/>
                    <p:cNvSpPr txBox="1"/>
                    <p:nvPr/>
                  </p:nvSpPr>
                  <p:spPr>
                    <a:xfrm>
                      <a:off x="1452277" y="1365580"/>
                      <a:ext cx="149939" cy="1352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80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altLang="zh-CN" sz="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zh-CN" altLang="en-US" sz="8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</mc:Choice>
              <mc:Fallback>
                <p:sp>
                  <p:nvSpPr>
                    <p:cNvPr id="261" name="文本框 2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52277" y="1365580"/>
                      <a:ext cx="149939" cy="135291"/>
                    </a:xfrm>
                    <a:prstGeom prst="rect">
                      <a:avLst/>
                    </a:prstGeom>
                    <a:blipFill rotWithShape="1">
                      <a:blip r:embed="rId2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2" name="文本框 261"/>
                    <p:cNvSpPr txBox="1"/>
                    <p:nvPr/>
                  </p:nvSpPr>
                  <p:spPr>
                    <a:xfrm>
                      <a:off x="1616927" y="1363215"/>
                      <a:ext cx="149939" cy="1352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80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altLang="zh-CN" sz="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zh-CN" altLang="en-US" sz="8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</mc:Choice>
              <mc:Fallback>
                <p:sp>
                  <p:nvSpPr>
                    <p:cNvPr id="262" name="文本框 26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6927" y="1363215"/>
                      <a:ext cx="149939" cy="135291"/>
                    </a:xfrm>
                    <a:prstGeom prst="rect">
                      <a:avLst/>
                    </a:prstGeom>
                    <a:blipFill rotWithShape="1">
                      <a:blip r:embed="rId3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3" name="文本框 262"/>
                    <p:cNvSpPr txBox="1"/>
                    <p:nvPr/>
                  </p:nvSpPr>
                  <p:spPr>
                    <a:xfrm>
                      <a:off x="2062333" y="1358817"/>
                      <a:ext cx="149939" cy="1352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80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altLang="zh-CN" sz="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zh-CN" altLang="en-US" sz="8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</mc:Choice>
              <mc:Fallback>
                <p:sp>
                  <p:nvSpPr>
                    <p:cNvPr id="263" name="文本框 26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2333" y="1358817"/>
                      <a:ext cx="149939" cy="135291"/>
                    </a:xfrm>
                    <a:prstGeom prst="rect">
                      <a:avLst/>
                    </a:prstGeom>
                    <a:blipFill rotWithShape="1">
                      <a:blip r:embed="rId4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4" name="文本框 263"/>
                <p:cNvSpPr txBox="1"/>
                <p:nvPr/>
              </p:nvSpPr>
              <p:spPr>
                <a:xfrm>
                  <a:off x="1823322" y="1352535"/>
                  <a:ext cx="149939" cy="135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800" dirty="0">
                      <a:latin typeface="Times New Roman" panose="02020603050405020304" charset="0"/>
                      <a:cs typeface="Times New Roman" panose="02020603050405020304" charset="0"/>
                    </a:rPr>
                    <a:t>…</a:t>
                  </a:r>
                  <a:endParaRPr lang="zh-CN" altLang="en-US" sz="8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265" name="文本框 264"/>
                <p:cNvSpPr txBox="1"/>
                <p:nvPr/>
              </p:nvSpPr>
              <p:spPr>
                <a:xfrm>
                  <a:off x="1142254" y="1458606"/>
                  <a:ext cx="149939" cy="135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800" dirty="0">
                      <a:latin typeface="Times New Roman" panose="02020603050405020304" charset="0"/>
                      <a:cs typeface="Times New Roman" panose="02020603050405020304" charset="0"/>
                    </a:rPr>
                    <a:t>C </a:t>
                  </a:r>
                  <a:endParaRPr lang="zh-CN" altLang="en-US" sz="8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6" name="文本框 265"/>
                    <p:cNvSpPr txBox="1"/>
                    <p:nvPr/>
                  </p:nvSpPr>
                  <p:spPr>
                    <a:xfrm>
                      <a:off x="1154628" y="1586324"/>
                      <a:ext cx="149939" cy="1352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80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altLang="zh-CN" sz="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zh-CN" altLang="en-US" sz="8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</mc:Choice>
              <mc:Fallback>
                <p:sp>
                  <p:nvSpPr>
                    <p:cNvPr id="266" name="文本框 2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4628" y="1586324"/>
                      <a:ext cx="149939" cy="135291"/>
                    </a:xfrm>
                    <a:prstGeom prst="rect">
                      <a:avLst/>
                    </a:prstGeom>
                    <a:blipFill rotWithShape="1">
                      <a:blip r:embed="rId2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7" name="文本框 266"/>
                    <p:cNvSpPr txBox="1"/>
                    <p:nvPr/>
                  </p:nvSpPr>
                  <p:spPr>
                    <a:xfrm>
                      <a:off x="1150780" y="1731848"/>
                      <a:ext cx="149939" cy="1352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80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altLang="zh-CN" sz="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zh-CN" altLang="en-US" sz="8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</mc:Choice>
              <mc:Fallback>
                <p:sp>
                  <p:nvSpPr>
                    <p:cNvPr id="267" name="文本框 2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0780" y="1731848"/>
                      <a:ext cx="149939" cy="135291"/>
                    </a:xfrm>
                    <a:prstGeom prst="rect">
                      <a:avLst/>
                    </a:prstGeom>
                    <a:blipFill rotWithShape="1">
                      <a:blip r:embed="rId3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8" name="文本框 267"/>
                    <p:cNvSpPr txBox="1"/>
                    <p:nvPr/>
                  </p:nvSpPr>
                  <p:spPr>
                    <a:xfrm>
                      <a:off x="1150780" y="2128817"/>
                      <a:ext cx="149939" cy="1352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80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800" b="0" i="1" dirty="0" smtClean="0">
                                  <a:latin typeface="Cambria Math" panose="02040503050406030204" charset="0"/>
                                  <a:cs typeface="Times New Roman" panose="02020603050405020304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altLang="zh-CN" sz="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zh-CN" altLang="en-US" sz="8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</mc:Choice>
              <mc:Fallback>
                <p:sp>
                  <p:nvSpPr>
                    <p:cNvPr id="268" name="文本框 2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0780" y="2128817"/>
                      <a:ext cx="149939" cy="135291"/>
                    </a:xfrm>
                    <a:prstGeom prst="rect">
                      <a:avLst/>
                    </a:prstGeom>
                    <a:blipFill rotWithShape="1">
                      <a:blip r:embed="rId4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9" name="文本框 268"/>
                <p:cNvSpPr txBox="1"/>
                <p:nvPr/>
              </p:nvSpPr>
              <p:spPr>
                <a:xfrm rot="5400000">
                  <a:off x="1169899" y="1934698"/>
                  <a:ext cx="149939" cy="121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800" dirty="0">
                      <a:latin typeface="Times New Roman" panose="02020603050405020304" charset="0"/>
                      <a:cs typeface="Times New Roman" panose="02020603050405020304" charset="0"/>
                    </a:rPr>
                    <a:t>…</a:t>
                  </a:r>
                  <a:endParaRPr lang="zh-CN" altLang="en-US" sz="800" dirty="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1288344" y="1505011"/>
                  <a:ext cx="149939" cy="12579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0" name="文本框 269"/>
                    <p:cNvSpPr txBox="1"/>
                    <p:nvPr/>
                  </p:nvSpPr>
                  <p:spPr>
                    <a:xfrm>
                      <a:off x="1418845" y="2308131"/>
                      <a:ext cx="702218" cy="1352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800" b="0" i="1" dirty="0" smtClean="0">
                                <a:latin typeface="Cambria Math" panose="02040503050406030204" charset="0"/>
                                <a:cs typeface="Times New Roman" panose="02020603050405020304" charset="0"/>
                              </a:rPr>
                              <m:t>(</m:t>
                            </m:r>
                            <m:r>
                              <a:rPr lang="en-US" altLang="zh-CN" sz="800" b="0" i="1" dirty="0" smtClean="0">
                                <a:latin typeface="Cambria Math" panose="02040503050406030204" charset="0"/>
                                <a:cs typeface="Times New Roman" panose="02020603050405020304" charset="0"/>
                              </a:rPr>
                              <m:t>𝑁</m:t>
                            </m:r>
                            <m:r>
                              <a:rPr lang="en-US" altLang="zh-CN" sz="800" b="0" i="1" dirty="0" smtClean="0">
                                <a:latin typeface="Cambria Math" panose="02040503050406030204" charset="0"/>
                                <a:cs typeface="Times New Roman" panose="02020603050405020304" charset="0"/>
                              </a:rPr>
                              <m:t>+</m:t>
                            </m:r>
                            <m:r>
                              <a:rPr lang="en-US" altLang="zh-CN" sz="800" b="0" i="1" dirty="0" smtClean="0">
                                <a:latin typeface="Cambria Math" panose="02040503050406030204" charset="0"/>
                                <a:cs typeface="Times New Roman" panose="02020603050405020304" charset="0"/>
                              </a:rPr>
                              <m:t>1</m:t>
                            </m:r>
                            <m:r>
                              <a:rPr lang="en-US" altLang="zh-CN" sz="800" b="0" i="1" dirty="0" smtClean="0">
                                <a:latin typeface="Cambria Math" panose="02040503050406030204" charset="0"/>
                                <a:cs typeface="Times New Roman" panose="02020603050405020304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8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</mc:Choice>
              <mc:Fallback>
                <p:sp>
                  <p:nvSpPr>
                    <p:cNvPr id="270" name="文本框 2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845" y="2308131"/>
                      <a:ext cx="702218" cy="135291"/>
                    </a:xfrm>
                    <a:prstGeom prst="rect">
                      <a:avLst/>
                    </a:prstGeom>
                    <a:blipFill rotWithShape="1">
                      <a:blip r:embed="rId5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9" name="矩形 198"/>
                <p:cNvSpPr/>
                <p:nvPr/>
              </p:nvSpPr>
              <p:spPr>
                <a:xfrm>
                  <a:off x="1439061" y="1504477"/>
                  <a:ext cx="776791" cy="120093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0" name="文本框 219"/>
                  <p:cNvSpPr txBox="1"/>
                  <p:nvPr/>
                </p:nvSpPr>
                <p:spPr>
                  <a:xfrm rot="5400000">
                    <a:off x="7561460" y="1281182"/>
                    <a:ext cx="702310" cy="1210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800" b="0" i="1" dirty="0" smtClean="0">
                              <a:latin typeface="Cambria Math" panose="02040503050406030204" charset="0"/>
                              <a:cs typeface="Times New Roman" panose="02020603050405020304" charset="0"/>
                            </a:rPr>
                            <m:t>(</m:t>
                          </m:r>
                          <m:r>
                            <a:rPr lang="en-US" altLang="zh-CN" sz="800" b="0" i="1" dirty="0" smtClean="0">
                              <a:latin typeface="Cambria Math" panose="02040503050406030204" charset="0"/>
                              <a:cs typeface="Times New Roman" panose="02020603050405020304" charset="0"/>
                            </a:rPr>
                            <m:t>𝑁</m:t>
                          </m:r>
                          <m:r>
                            <a:rPr lang="en-US" altLang="zh-CN" sz="800" b="0" i="1" dirty="0" smtClean="0">
                              <a:latin typeface="Cambria Math" panose="02040503050406030204" charset="0"/>
                              <a:cs typeface="Times New Roman" panose="02020603050405020304" charset="0"/>
                            </a:rPr>
                            <m:t>+</m:t>
                          </m:r>
                          <m:r>
                            <a:rPr lang="en-US" altLang="zh-CN" sz="800" b="0" i="1" dirty="0" smtClean="0">
                              <a:latin typeface="Cambria Math" panose="02040503050406030204" charset="0"/>
                              <a:cs typeface="Times New Roman" panose="02020603050405020304" charset="0"/>
                            </a:rPr>
                            <m:t>1</m:t>
                          </m:r>
                          <m:r>
                            <a:rPr lang="en-US" altLang="zh-CN" sz="800" b="0" i="1" dirty="0" smtClean="0">
                              <a:latin typeface="Cambria Math" panose="02040503050406030204" charset="0"/>
                              <a:cs typeface="Times New Roman" panose="02020603050405020304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800" dirty="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mc:Choice>
            <mc:Fallback>
              <p:sp>
                <p:nvSpPr>
                  <p:cNvPr id="220" name="文本框 2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7561460" y="1281182"/>
                    <a:ext cx="702310" cy="121064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组合 80"/>
            <p:cNvGrpSpPr/>
            <p:nvPr/>
          </p:nvGrpSpPr>
          <p:grpSpPr>
            <a:xfrm>
              <a:off x="7615343" y="1609199"/>
              <a:ext cx="556531" cy="213617"/>
              <a:chOff x="7615343" y="1609199"/>
              <a:chExt cx="556531" cy="213617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7687202" y="1687505"/>
                <a:ext cx="484672" cy="135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× num_heads</a:t>
                </a:r>
                <a:endParaRPr lang="zh-CN" altLang="en-US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 rot="19416626">
                <a:off x="7615343" y="1609199"/>
                <a:ext cx="255449" cy="19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50" b="1" dirty="0">
                    <a:latin typeface="Times New Roman" panose="02020603050405020304" charset="0"/>
                    <a:cs typeface="Times New Roman" panose="02020603050405020304" charset="0"/>
                  </a:rPr>
                  <a:t>…</a:t>
                </a:r>
                <a:endParaRPr lang="zh-CN" altLang="en-US" sz="1050" b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3003550"/>
            <a:ext cx="950595" cy="3244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565" y="1490345"/>
            <a:ext cx="2167255" cy="7677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2355" y="1332865"/>
            <a:ext cx="1422400" cy="30734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432935" y="2257425"/>
            <a:ext cx="1915795" cy="1059815"/>
            <a:chOff x="1147" y="2990"/>
            <a:chExt cx="3017" cy="1669"/>
          </a:xfrm>
        </p:grpSpPr>
        <p:sp>
          <p:nvSpPr>
            <p:cNvPr id="17" name="矩形 16"/>
            <p:cNvSpPr/>
            <p:nvPr/>
          </p:nvSpPr>
          <p:spPr>
            <a:xfrm>
              <a:off x="1147" y="2990"/>
              <a:ext cx="3011" cy="27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154" y="3513"/>
              <a:ext cx="3011" cy="2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54" y="4385"/>
              <a:ext cx="3011" cy="2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5400000">
              <a:off x="2505" y="3775"/>
              <a:ext cx="5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...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 rot="16200000">
                <a:off x="3706495" y="2592070"/>
                <a:ext cx="86931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706495" y="2592070"/>
                <a:ext cx="869315" cy="306705"/>
              </a:xfrm>
              <a:prstGeom prst="rect">
                <a:avLst/>
              </a:prstGeom>
              <a:blipFill rotWithShape="1">
                <a:blip r:embed="rId10"/>
                <a:stretch>
                  <a:fillRect l="32359" t="-91718" r="32359" b="-91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左大括号 22"/>
          <p:cNvSpPr/>
          <p:nvPr/>
        </p:nvSpPr>
        <p:spPr>
          <a:xfrm>
            <a:off x="4237990" y="2258060"/>
            <a:ext cx="172720" cy="1069975"/>
          </a:xfrm>
          <a:prstGeom prst="leftBrace">
            <a:avLst>
              <a:gd name="adj1" fmla="val 28676"/>
              <a:gd name="adj2" fmla="val 50000"/>
            </a:avLst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4958715" y="1778635"/>
                <a:ext cx="86931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715" y="1778635"/>
                <a:ext cx="869315" cy="30670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左大括号 24"/>
          <p:cNvSpPr/>
          <p:nvPr/>
        </p:nvSpPr>
        <p:spPr>
          <a:xfrm rot="5400000">
            <a:off x="5302250" y="1264920"/>
            <a:ext cx="172720" cy="1812290"/>
          </a:xfrm>
          <a:prstGeom prst="leftBrace">
            <a:avLst>
              <a:gd name="adj1" fmla="val 28597"/>
              <a:gd name="adj2" fmla="val 50449"/>
            </a:avLst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218305" y="1181100"/>
            <a:ext cx="740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Input tokens</a:t>
            </a:r>
            <a:endParaRPr lang="en-US" altLang="zh-CN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94755" y="2155825"/>
            <a:ext cx="12973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i="1">
                <a:latin typeface="Times New Roman" panose="02020603050405020304" charset="0"/>
                <a:cs typeface="Times New Roman" panose="02020603050405020304" charset="0"/>
              </a:rPr>
              <a:t>class token</a:t>
            </a:r>
            <a:endParaRPr lang="en-US" altLang="zh-CN" sz="12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5287645" y="3444240"/>
            <a:ext cx="278130" cy="50038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3755390" y="5120640"/>
                <a:ext cx="3595370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𝑨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 ← 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40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𝑛𝑢𝑚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_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ℎ𝑒𝑎𝑑𝑠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40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])</m:t>
                      </m:r>
                    </m:oMath>
                  </m:oMathPara>
                </a14:m>
                <a:endParaRPr lang="en-US" altLang="zh-CN" sz="140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90" y="5120640"/>
                <a:ext cx="3595370" cy="30670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下箭头 30"/>
          <p:cNvSpPr/>
          <p:nvPr/>
        </p:nvSpPr>
        <p:spPr>
          <a:xfrm>
            <a:off x="5287645" y="4502150"/>
            <a:ext cx="278130" cy="50038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0" y="2509520"/>
            <a:ext cx="7436485" cy="2686050"/>
            <a:chOff x="6017" y="4503"/>
            <a:chExt cx="11796" cy="423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846" y="7719"/>
              <a:ext cx="2967" cy="590"/>
            </a:xfrm>
            <a:prstGeom prst="rect">
              <a:avLst/>
            </a:prstGeom>
          </p:spPr>
        </p:pic>
        <p:sp>
          <p:nvSpPr>
            <p:cNvPr id="36" name="圆角矩形 35"/>
            <p:cNvSpPr/>
            <p:nvPr/>
          </p:nvSpPr>
          <p:spPr>
            <a:xfrm>
              <a:off x="6067" y="4503"/>
              <a:ext cx="6142" cy="4230"/>
            </a:xfrm>
            <a:prstGeom prst="roundRect">
              <a:avLst/>
            </a:prstGeom>
            <a:noFill/>
            <a:ln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7964" y="5007"/>
                  <a:ext cx="2542" cy="43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200" b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𝐋𝐢𝐧𝐞𝐚𝐫</m:t>
                        </m:r>
                        <m:r>
                          <a:rPr lang="en-US" altLang="zh-CN" sz="1200" b="1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1200" b="1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𝒅</m:t>
                        </m:r>
                        <m:r>
                          <a:rPr lang="en-US" altLang="zh-CN" sz="1200" b="1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zh-CN" sz="1200" b="1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𝒅</m:t>
                        </m:r>
                        <m:r>
                          <a:rPr lang="en-US" altLang="zh-CN" sz="1200" b="1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1200" b="1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𝟑</m:t>
                        </m:r>
                        <m:r>
                          <a:rPr lang="en-US" altLang="zh-CN" sz="1200" b="1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1200" b="1" i="1">
                    <a:latin typeface="Times New Roman" panose="02020603050405020304" charset="0"/>
                    <a:ea typeface="MS Mincho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" y="5007"/>
                  <a:ext cx="2542" cy="434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下箭头 46"/>
            <p:cNvSpPr/>
            <p:nvPr/>
          </p:nvSpPr>
          <p:spPr>
            <a:xfrm>
              <a:off x="8060" y="5039"/>
              <a:ext cx="356" cy="520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下箭头 47"/>
            <p:cNvSpPr/>
            <p:nvPr/>
          </p:nvSpPr>
          <p:spPr>
            <a:xfrm>
              <a:off x="8060" y="6134"/>
              <a:ext cx="356" cy="520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6713" y="5523"/>
                  <a:ext cx="4535" cy="48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𝑄𝐾𝑉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←</m:t>
                      </m:r>
                    </m:oMath>
                  </a14:m>
                  <a:r>
                    <a:rPr lang="en-US" altLang="zh-CN" sz="1400"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])</m:t>
                      </m:r>
                    </m:oMath>
                  </a14:m>
                  <a:endParaRPr lang="en-US" altLang="zh-CN" sz="140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" y="5523"/>
                  <a:ext cx="4535" cy="483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本框 49"/>
                <p:cNvSpPr txBox="1"/>
                <p:nvPr/>
              </p:nvSpPr>
              <p:spPr>
                <a:xfrm>
                  <a:off x="6017" y="6694"/>
                  <a:ext cx="6627" cy="43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𝑄𝐾𝑉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←</m:t>
                      </m:r>
                    </m:oMath>
                  </a14:m>
                  <a:r>
                    <a:rPr lang="en-US" altLang="zh-CN" sz="1200">
                      <a:latin typeface="Times New Roman" panose="02020603050405020304" charset="0"/>
                      <a:ea typeface="MS Mincho" charset="0"/>
                      <a:cs typeface="Times New Roman" panose="0202060305040502030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20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𝑛𝑢𝑚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_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ℎ𝑒𝑎𝑑𝑠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/ 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𝑛𝑢𝑚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_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ℎ𝑒𝑎𝑑𝑠</m:t>
                      </m:r>
                      <m:r>
                        <a:rPr lang="en-US" altLang="zh-CN" sz="120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])</m:t>
                      </m:r>
                    </m:oMath>
                  </a14:m>
                  <a:endParaRPr lang="en-US" altLang="zh-CN" sz="120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50" name="文本框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" y="6694"/>
                  <a:ext cx="6627" cy="434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8321" y="6134"/>
                  <a:ext cx="1129" cy="43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200" b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𝐑𝐞𝐬𝐡𝐚𝐩𝐞</m:t>
                        </m:r>
                      </m:oMath>
                    </m:oMathPara>
                  </a14:m>
                  <a:endParaRPr lang="en-US" altLang="zh-CN" sz="1200" b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1" y="6134"/>
                  <a:ext cx="1129" cy="434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下箭头 57"/>
            <p:cNvSpPr/>
            <p:nvPr/>
          </p:nvSpPr>
          <p:spPr>
            <a:xfrm>
              <a:off x="8060" y="7141"/>
              <a:ext cx="356" cy="520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6072" y="7661"/>
                  <a:ext cx="6627" cy="43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𝑉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←</m:t>
                      </m:r>
                    </m:oMath>
                  </a14:m>
                  <a:r>
                    <a:rPr lang="en-US" altLang="zh-CN" sz="1200">
                      <a:latin typeface="Times New Roman" panose="02020603050405020304" charset="0"/>
                      <a:ea typeface="MS Mincho" charset="0"/>
                      <a:cs typeface="Times New Roman" panose="0202060305040502030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20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𝑛𝑢𝑚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_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ℎ𝑒𝑎𝑑𝑠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/ 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𝑛𝑢𝑚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_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ℎ𝑒𝑎𝑑𝑠</m:t>
                      </m:r>
                      <m:r>
                        <a:rPr lang="en-US" altLang="zh-CN" sz="120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])</m:t>
                      </m:r>
                    </m:oMath>
                  </a14:m>
                  <a:endParaRPr lang="en-US" altLang="zh-CN" sz="120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" y="7661"/>
                  <a:ext cx="6627" cy="434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6386" y="4524"/>
                  <a:ext cx="5082" cy="48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Input</m:t>
                      </m:r>
                      <m:r>
                        <a:rPr lang="en-US" altLang="zh-CN" sz="140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tokens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←</m:t>
                      </m:r>
                    </m:oMath>
                  </a14:m>
                  <a:r>
                    <a:rPr lang="en-US" altLang="zh-CN" sz="1400"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zh-CN" sz="1400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])</m:t>
                      </m:r>
                    </m:oMath>
                  </a14:m>
                  <a:endParaRPr lang="en-US" altLang="zh-CN" sz="1400">
                    <a:solidFill>
                      <a:srgbClr val="FF000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" y="4524"/>
                  <a:ext cx="5082" cy="483"/>
                </a:xfrm>
                <a:prstGeom prst="rect">
                  <a:avLst/>
                </a:prstGeom>
                <a:blipFill rotWithShape="1">
                  <a:blip r:embed="rId1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8321" y="7128"/>
                  <a:ext cx="1129" cy="43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200" b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𝐃</m:t>
                        </m:r>
                        <m:r>
                          <a:rPr lang="en-US" altLang="zh-CN" sz="1200" b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𝐢𝐯𝐢𝐝𝐞</m:t>
                        </m:r>
                      </m:oMath>
                    </m:oMathPara>
                  </a14:m>
                  <a:endParaRPr lang="en-US" altLang="zh-CN" sz="1200" b="1"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1" y="7128"/>
                  <a:ext cx="1129" cy="434"/>
                </a:xfrm>
                <a:prstGeom prst="rect">
                  <a:avLst/>
                </a:prstGeom>
                <a:blipFill rotWithShape="1">
                  <a:blip r:embed="rId2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下箭头 66"/>
            <p:cNvSpPr/>
            <p:nvPr/>
          </p:nvSpPr>
          <p:spPr>
            <a:xfrm>
              <a:off x="8060" y="8095"/>
              <a:ext cx="356" cy="520"/>
            </a:xfrm>
            <a:prstGeom prst="downArrow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68" name="直接连接符 67"/>
          <p:cNvCxnSpPr/>
          <p:nvPr/>
        </p:nvCxnSpPr>
        <p:spPr>
          <a:xfrm flipH="1" flipV="1">
            <a:off x="3903980" y="2865755"/>
            <a:ext cx="274955" cy="1070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3870960" y="4353560"/>
            <a:ext cx="325120" cy="614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987800" y="3950335"/>
            <a:ext cx="3362960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</a:ln>
        </p:spPr>
        <p:txBody>
          <a:bodyPr wrap="square" rtlCol="0" anchor="t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Multi-head self-attention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(MSA)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1" name="下箭头 70"/>
          <p:cNvSpPr/>
          <p:nvPr/>
        </p:nvSpPr>
        <p:spPr>
          <a:xfrm rot="16200000">
            <a:off x="7703185" y="4987925"/>
            <a:ext cx="278130" cy="50038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下箭头 71"/>
          <p:cNvSpPr/>
          <p:nvPr/>
        </p:nvSpPr>
        <p:spPr>
          <a:xfrm rot="10800000">
            <a:off x="9849485" y="3432810"/>
            <a:ext cx="278130" cy="50038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下箭头 72"/>
          <p:cNvSpPr/>
          <p:nvPr/>
        </p:nvSpPr>
        <p:spPr>
          <a:xfrm rot="10800000">
            <a:off x="9849485" y="2365375"/>
            <a:ext cx="278130" cy="50038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10052685" y="3556635"/>
            <a:ext cx="12973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Output tokens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0052685" y="2509520"/>
            <a:ext cx="12973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</a:rPr>
              <a:t>Attention score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/>
              <p:cNvSpPr txBox="1"/>
              <p:nvPr/>
            </p:nvSpPr>
            <p:spPr>
              <a:xfrm>
                <a:off x="10240010" y="1849120"/>
                <a:ext cx="2249805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𝑺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 ← 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40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400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])</m:t>
                      </m:r>
                    </m:oMath>
                  </m:oMathPara>
                </a14:m>
                <a:endParaRPr lang="en-US" altLang="zh-CN" sz="140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010" y="1849120"/>
                <a:ext cx="2249805" cy="30670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4180" y="1243965"/>
            <a:ext cx="6475095" cy="3716020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39115" y="803910"/>
                <a:ext cx="1075880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b="1">
                    <a:latin typeface="Times New Roman" panose="02020603050405020304" charset="0"/>
                    <a:cs typeface="Times New Roman" panose="02020603050405020304" charset="0"/>
                  </a:rPr>
                  <a:t>Token Sampling module</a:t>
                </a:r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 (</a:t>
                </a:r>
                <a:r>
                  <a:rPr lang="en-US" altLang="zh-CN" u="sng">
                    <a:latin typeface="Times New Roman" panose="02020603050405020304" charset="0"/>
                    <a:cs typeface="Times New Roman" panose="02020603050405020304" charset="0"/>
                  </a:rPr>
                  <a:t>adaptively sampling the informative tokens</a:t>
                </a:r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 using the above </a:t>
                </a:r>
                <a:r>
                  <a:rPr lang="en-US" altLang="zh-CN" u="sng">
                    <a:latin typeface="Times New Roman" panose="02020603050405020304" charset="0"/>
                    <a:cs typeface="Times New Roman" panose="02020603050405020304" charset="0"/>
                  </a:rPr>
                  <a:t>token score </a:t>
                </a:r>
                <a14:m>
                  <m:oMath xmlns:m="http://schemas.openxmlformats.org/officeDocument/2006/math">
                    <m:r>
                      <a:rPr lang="en-US" altLang="zh-CN" i="1" u="sng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</m:oMath>
                </a14:m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)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" y="803910"/>
                <a:ext cx="1075880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" y="3365500"/>
            <a:ext cx="5803265" cy="30321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83540" y="1465580"/>
                <a:ext cx="4869180" cy="15684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just" fontAlgn="auto">
                  <a:lnSpc>
                    <a:spcPct val="150000"/>
                  </a:lnSpc>
                </a:pPr>
                <a:r>
                  <a:rPr lang="en-US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1) prune the corresponding indices from attn matrix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𝐴</m:t>
                    </m:r>
                  </m:oMath>
                </a14:m>
                <a:endPara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2) disscuss the performance of  the top-K method </a:t>
                </a:r>
                <a:endPara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3) due to </a:t>
                </a:r>
                <a:r>
                  <a:rPr lang="en-US" sz="1600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sofrmax</a:t>
                </a:r>
                <a:r>
                  <a:rPr lang="en-US" altLang="zh-CN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, tokens with similar keys occur earlier</a:t>
                </a:r>
                <a:endPara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algn="just" fontAlgn="auto">
                  <a:lnSpc>
                    <a:spcPct val="150000"/>
                  </a:lnSpc>
                </a:pPr>
                <a:r>
                  <a:rPr lang="en-US" sz="16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4) select more tokens at earlier stages than later stages.</a:t>
                </a:r>
                <a:endPara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0" y="1465580"/>
                <a:ext cx="4869180" cy="15684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10" y="1195705"/>
            <a:ext cx="7920355" cy="2388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10" y="3608070"/>
            <a:ext cx="7763510" cy="2904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0400" y="803910"/>
            <a:ext cx="8452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A brief procedure of 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Inverse Transform Sampling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Gumbel-Max Trick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: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65" y="1490345"/>
            <a:ext cx="5932805" cy="3879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912100" y="4422775"/>
                <a:ext cx="2127885" cy="33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...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600" i="1">
                  <a:solidFill>
                    <a:srgbClr val="C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00" y="4422775"/>
                <a:ext cx="2127885" cy="3371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H="1" flipV="1">
            <a:off x="7485380" y="4288790"/>
            <a:ext cx="812165" cy="221615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8223885" y="2470150"/>
            <a:ext cx="1053465" cy="33782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615680" y="2132965"/>
            <a:ext cx="273939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C00000"/>
                </a:solidFill>
                <a:latin typeface="Times New Roman" panose="02020603050405020304" charset="0"/>
                <a:cs typeface="Cambria Math" panose="02040503050406030204" charset="0"/>
              </a:rPr>
              <a:t>此过程在反向传播中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charset="0"/>
                <a:cs typeface="Cambria Math" panose="02040503050406030204" charset="0"/>
              </a:rPr>
              <a:t>不可导</a:t>
            </a:r>
            <a:endParaRPr lang="en-US" altLang="zh-CN" sz="1600">
              <a:solidFill>
                <a:srgbClr val="C00000"/>
              </a:solidFill>
              <a:latin typeface="Times New Roman" panose="02020603050405020304" charset="0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8090" y="1165860"/>
            <a:ext cx="61448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1) </a:t>
            </a:r>
            <a:r>
              <a:rPr lang="en-US" altLang="zh-CN" sz="1600" u="sng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Cumulative distribution function</a:t>
            </a:r>
            <a:r>
              <a:rPr lang="en-US" altLang="zh-CN" sz="16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(CDF) of the </a:t>
            </a:r>
            <a:r>
              <a:rPr lang="en-US" altLang="zh-CN" sz="1600" u="sng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Gumbel distribution:</a:t>
            </a:r>
            <a:r>
              <a:rPr lang="en-US" altLang="zh-CN" sz="1600" b="1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6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542540" y="2062480"/>
                <a:ext cx="428180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2)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Standard Gumbel distribution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: (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)</a:t>
                </a:r>
                <a:endParaRPr lang="en-US" altLang="zh-CN" sz="1600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40" y="2062480"/>
                <a:ext cx="4281805" cy="3371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542540" y="2901950"/>
                <a:ext cx="650430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3) To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sz="1600" b="1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𝒙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from a Gumbel distribution using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inverse transform sampling</a:t>
                </a:r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: </a:t>
                </a:r>
                <a:endParaRPr lang="en-US" altLang="zh-CN" sz="1600" u="sng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40" y="2901950"/>
                <a:ext cx="6504305" cy="3371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3732530" y="1503045"/>
                <a:ext cx="3324225" cy="4133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𝐶𝐷𝐹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;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𝛽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𝜇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)/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30" y="1503045"/>
                <a:ext cx="3324225" cy="4133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903980" y="2413635"/>
                <a:ext cx="2454910" cy="3854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𝐶𝐷𝐹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980" y="2413635"/>
                <a:ext cx="2454910" cy="3854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2744470" y="3213100"/>
                <a:ext cx="5300980" cy="16948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6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assume that: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𝑧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𝜇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)/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𝛽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</m:oMath>
                </a14:m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~</m:t>
                    </m:r>
                  </m:oMath>
                </a14:m>
                <a:r>
                  <a:rPr lang="en-US" altLang="zh-CN">
                    <a:latin typeface="Times New Roman" panose="02020603050405020304" charset="0"/>
                    <a:ea typeface="MS Mincho" charset="0"/>
                    <a:cs typeface="Times New Roman" panose="02020603050405020304" charset="0"/>
                    <a:sym typeface="+mn-ea"/>
                  </a:rPr>
                  <a:t>Uniform(0,1)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16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then: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  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𝐶𝐷𝐹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𝛽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))</m:t>
                      </m:r>
                    </m:oMath>
                  </m:oMathPara>
                </a14:m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MS Mincho" charset="0"/>
                  <a:cs typeface="Times New Roman" panose="02020603050405020304" charset="0"/>
                </a:endParaRPr>
              </a:p>
              <a:p>
                <a:r>
                  <a:rPr lang="en-US" altLang="zh-CN" sz="1600" i="1">
                    <a:solidFill>
                      <a:schemeClr val="tx1"/>
                    </a:solidFill>
                    <a:latin typeface="Times New Roman" panose="02020603050405020304" charset="0"/>
                    <a:ea typeface="MS Mincho" charset="0"/>
                    <a:cs typeface="Times New Roman" panose="02020603050405020304" charset="0"/>
                  </a:rPr>
                  <a:t>finally:</a:t>
                </a:r>
                <a:endParaRPr lang="en-US" altLang="zh-CN" i="1">
                  <a:solidFill>
                    <a:schemeClr val="tx1"/>
                  </a:solidFill>
                  <a:latin typeface="Times New Roman" panose="02020603050405020304" charset="0"/>
                  <a:ea typeface="MS Mincho" charset="0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𝐶𝐷𝐹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)= 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(−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))</m:t>
                      </m:r>
                    </m:oMath>
                  </m:oMathPara>
                </a14:m>
                <a:endParaRPr lang="en-US" altLang="zh-CN" i="1">
                  <a:solidFill>
                    <a:srgbClr val="C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470" y="3213100"/>
                <a:ext cx="5300980" cy="16948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542540" y="4873625"/>
                <a:ext cx="6281420" cy="37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4) To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altLang="zh-CN" sz="1600" b="1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𝒛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from the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𝑧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~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ea typeface="MS Mincho" charset="0"/>
                    <a:cs typeface="Times New Roman" panose="02020603050405020304" charset="0"/>
                    <a:sym typeface="+mn-ea"/>
                  </a:rPr>
                  <a:t>Gumbel(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𝑙𝑛𝑆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ea typeface="MS Mincho" charset="0"/>
                    <a:cs typeface="Times New Roman" panose="02020603050405020304" charset="0"/>
                    <a:sym typeface="+mn-ea"/>
                  </a:rPr>
                  <a:t>, 1 ), then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7030A0"/>
                        </a:solidFill>
                        <a:latin typeface="Times New Roman" panose="02020603050405020304" charset="0"/>
                        <a:ea typeface="MS Mincho" charset="0"/>
                        <a:cs typeface="Times New Roman" panose="02020603050405020304" charset="0"/>
                        <a:sym typeface="+mn-ea"/>
                      </a:rPr>
                      <m:t> 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(−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𝑙𝑛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))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:</m:t>
                    </m:r>
                  </m:oMath>
                </a14:m>
                <a:endParaRPr lang="en-US" altLang="zh-CN" sz="1600" i="1" u="sng">
                  <a:solidFill>
                    <a:srgbClr val="7030A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40" y="4873625"/>
                <a:ext cx="6281420" cy="3702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2920365" y="5255895"/>
                <a:ext cx="5300980" cy="117030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en-US" altLang="zh-CN" sz="1600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assume that:</a:t>
                </a:r>
                <a:endParaRPr lang="en-US" altLang="zh-CN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𝑧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𝑙𝑛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r>
                  <a:rPr lang="en-US" altLang="zh-CN" sz="1600" i="1">
                    <a:solidFill>
                      <a:schemeClr val="tx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rPr>
                  <a:t>then:</a:t>
                </a:r>
                <a:endParaRPr lang="en-US" altLang="zh-CN" sz="1600" i="1">
                  <a:solidFill>
                    <a:schemeClr val="tx1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𝑧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))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MS Mincho" charset="0"/>
                  <a:cs typeface="Times New Roman" panose="02020603050405020304" charset="0"/>
                </a:endParaRPr>
              </a:p>
              <a:p>
                <a:r>
                  <a:rPr lang="en-US" altLang="zh-CN" i="1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     </a:t>
                </a:r>
                <a:endParaRPr lang="en-US" altLang="zh-CN" i="1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MS Mincho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365" y="5255895"/>
                <a:ext cx="5300980" cy="1170305"/>
              </a:xfrm>
              <a:prstGeom prst="rect">
                <a:avLst/>
              </a:prstGeom>
              <a:blipFill rotWithShape="1">
                <a:blip r:embed="rId8"/>
                <a:stretch>
                  <a:fillRect b="-89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1183005" y="762635"/>
                <a:ext cx="1100899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 i="1">
                    <a:latin typeface="Times New Roman" panose="02020603050405020304" charset="0"/>
                    <a:cs typeface="Times New Roman" panose="02020603050405020304" charset="0"/>
                  </a:rPr>
                  <a:t>Theorem:</a:t>
                </a:r>
                <a:r>
                  <a:rPr lang="en-US" altLang="zh-CN"/>
                  <a:t> </a:t>
                </a:r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𝒙</m:t>
                    </m:r>
                  </m:oMath>
                </a14:m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 be a discrete variable that follows the </a:t>
                </a:r>
                <a:r>
                  <a:rPr lang="en-US" altLang="zh-CN" sz="1600" i="1" u="sng">
                    <a:latin typeface="Times New Roman" panose="02020603050405020304" charset="0"/>
                    <a:cs typeface="Times New Roman" panose="02020603050405020304" charset="0"/>
                  </a:rPr>
                  <a:t>categorical distribution</a:t>
                </a:r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 ...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600" i="1">
                    <a:latin typeface="Cambria Math" panose="02040503050406030204" charset="0"/>
                    <a:cs typeface="Cambria Math" panose="02040503050406030204" charset="0"/>
                  </a:rPr>
                  <a:t>,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altLang="zh-CN" sz="16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altLang="zh-CN" sz="16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05" y="762635"/>
                <a:ext cx="11008995" cy="4603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3770" y="1494790"/>
            <a:ext cx="1428115" cy="671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2420" y="4027170"/>
            <a:ext cx="1602105" cy="440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5025" y="3944620"/>
            <a:ext cx="802640" cy="231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3"/>
          <a:srcRect b="8372"/>
          <a:stretch>
            <a:fillRect/>
          </a:stretch>
        </p:blipFill>
        <p:spPr>
          <a:xfrm>
            <a:off x="9761855" y="4276090"/>
            <a:ext cx="1927225" cy="309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1617345"/>
            <a:ext cx="9696450" cy="376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931035" y="5744845"/>
                <a:ext cx="973391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6)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return to the next transformer block (return</a:t>
                </a:r>
                <a:r>
                  <a:rPr lang="en-US" altLang="zh-CN" sz="1600" i="1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new attn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, </a:t>
                </a:r>
                <a:r>
                  <a:rPr lang="en-US" altLang="zh-CN" sz="1600" i="1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new_mask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𝑢𝑛𝑖𝑞𝑢𝑒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𝑠𝑎𝑚𝑝𝑙𝑒𝑑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𝑡𝑜𝑘𝑒𝑛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𝑖𝑑𝑠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) </a:t>
                </a:r>
                <a:endParaRPr lang="en-US" altLang="zh-CN" sz="1600" u="sng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35" y="5744845"/>
                <a:ext cx="9733915" cy="3371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95" y="6019165"/>
            <a:ext cx="1137285" cy="327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31035" y="1288415"/>
            <a:ext cx="5866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Times New Roman" panose="02020603050405020304" charset="0"/>
                <a:cs typeface="Times New Roman" panose="02020603050405020304" charset="0"/>
              </a:rPr>
              <a:t>1) </a:t>
            </a:r>
            <a:r>
              <a:rPr lang="en-US" altLang="zh-CN" sz="16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sample repeatly K times, K being the adaptive sampling number</a:t>
            </a:r>
            <a:endParaRPr lang="en-US" altLang="zh-CN" sz="16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931035" y="2049145"/>
                <a:ext cx="428180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2) 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sample K values from a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uniform distribution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𝑈</m:t>
                    </m:r>
                  </m:oMath>
                </a14:m>
                <a:endParaRPr lang="en-US" altLang="zh-CN" sz="1600" i="1">
                  <a:solidFill>
                    <a:srgbClr val="7030A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35" y="2049145"/>
                <a:ext cx="4281805" cy="3371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268220" y="2416175"/>
                <a:ext cx="317436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𝑈</m:t>
                      </m:r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,...,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), </m:t>
                      </m:r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∈[</m:t>
                      </m:r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] 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220" y="2416175"/>
                <a:ext cx="3174365" cy="3371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931035" y="3012440"/>
                <a:ext cx="4846955" cy="36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3) 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utilize the </a:t>
                </a:r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gumbel distribution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to get gumbel noise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1600" u="sng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en-US" altLang="zh-CN" sz="1600" u="sng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35" y="3012440"/>
                <a:ext cx="4846955" cy="3663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1975485" y="3413125"/>
                <a:ext cx="3270250" cy="332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𝑙𝑛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)),  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∈ [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85" y="3413125"/>
                <a:ext cx="3270250" cy="3321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1931035" y="3858260"/>
                <a:ext cx="644842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4) 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leverage the gumbel-max sampling, </a:t>
                </a:r>
                <a14:m>
                  <m:oMath xmlns:m="http://schemas.openxmlformats.org/officeDocument/2006/math">
                    <m:r>
                      <a:rPr lang="en-US" altLang="zh-CN" sz="1600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600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1600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∈ [</m:t>
                    </m:r>
                    <m:r>
                      <a:rPr lang="en-US" altLang="zh-CN" sz="1600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600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zh-CN" sz="1600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  <m:r>
                      <a:rPr lang="en-US" altLang="zh-CN" sz="1600" i="1" u="sng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]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→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𝑠𝑎𝑚𝑝𝑙𝑒𝑑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𝑡𝑜𝑘𝑒𝑛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𝑖𝑑𝑠</m:t>
                    </m:r>
                  </m:oMath>
                </a14:m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 </a:t>
                </a:r>
                <a:r>
                  <a:rPr lang="en-US" altLang="zh-CN" sz="1600" u="sng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en-US" altLang="zh-CN" sz="1600" u="sng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35" y="3858260"/>
                <a:ext cx="6448425" cy="33718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2329815" y="4219575"/>
                <a:ext cx="3242945" cy="567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, 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 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𝑖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=</m:t>
                                  </m:r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𝑎𝑟𝑔𝑚𝑎𝑥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{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𝑙𝑛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ea typeface="MS Mincho" charset="0"/>
                                      <a:cs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}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,   </m:t>
                              </m:r>
                              <m:r>
                                <a:rPr lang="en-US" altLang="zh-CN" sz="16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𝑜𝑡ℎ𝑒𝑟𝑤𝑖𝑠𝑒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815" y="4219575"/>
                <a:ext cx="3242945" cy="5676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5263515" y="2416175"/>
                <a:ext cx="234061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←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])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altLang="zh-CN" sz="1600" i="1">
                  <a:solidFill>
                    <a:srgbClr val="C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515" y="2416175"/>
                <a:ext cx="2340610" cy="337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3192145" y="1645285"/>
                <a:ext cx="2438400" cy="33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𝑆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←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600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600">
                          <a:solidFill>
                            <a:srgbClr val="C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])</m:t>
                      </m:r>
                    </m:oMath>
                  </m:oMathPara>
                </a14:m>
                <a:endParaRPr lang="en-US" altLang="zh-CN" sz="1600">
                  <a:solidFill>
                    <a:srgbClr val="C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145" y="1645285"/>
                <a:ext cx="2438400" cy="33718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5078730" y="3424555"/>
                <a:ext cx="234061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←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])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altLang="zh-CN" sz="1600" i="1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30" y="3424555"/>
                <a:ext cx="2340610" cy="33718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931035" y="4907915"/>
                <a:ext cx="6738620" cy="35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5)</a:t>
                </a:r>
                <a:r>
                  <a:rPr lang="en-US" altLang="zh-CN" sz="160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calculate the unique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𝒊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(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𝑠𝑎𝑚𝑝𝑙𝑒𝑑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𝑡𝑜𝑘𝑒𝑛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600" i="1">
                        <a:solidFill>
                          <a:srgbClr val="7030A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𝑖𝑑𝑠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), 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’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𝐾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≤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𝑁</m:t>
                    </m:r>
                  </m:oMath>
                </a14:m>
                <a:r>
                  <a:rPr lang="en-US" altLang="zh-CN" sz="1600" u="sng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en-US" altLang="zh-CN" sz="1600" u="sng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035" y="4907915"/>
                <a:ext cx="6738620" cy="35814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605915" y="763905"/>
            <a:ext cx="8275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The implemention of Token Sampling (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i.e.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Gumbel-max sampling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)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2602230" y="5245100"/>
                <a:ext cx="4335145" cy="34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𝑢𝑛𝑖𝑞𝑢𝑒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𝑠𝑎𝑚𝑝𝑙𝑒𝑑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𝑡𝑜𝑘𝑒𝑛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𝑖𝑑𝑠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←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’</m:t>
                          </m:r>
                        </m:sup>
                      </m:sSup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])</m:t>
                      </m:r>
                    </m:oMath>
                  </m:oMathPara>
                </a14:m>
                <a:endParaRPr lang="en-US" altLang="zh-CN" sz="1600" i="1">
                  <a:solidFill>
                    <a:srgbClr val="C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230" y="5245100"/>
                <a:ext cx="4335145" cy="34036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239385" y="4300220"/>
                <a:ext cx="264922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←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𝑇𝑒𝑛𝑠𝑜𝑟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([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])</m:t>
                      </m:r>
                    </m:oMath>
                  </m:oMathPara>
                </a14:m>
                <a:endParaRPr lang="en-US" altLang="zh-CN" sz="1600" i="1">
                  <a:solidFill>
                    <a:srgbClr val="C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85" y="4300220"/>
                <a:ext cx="2649220" cy="33718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16"/>
          <a:srcRect t="9111"/>
          <a:stretch>
            <a:fillRect/>
          </a:stretch>
        </p:blipFill>
        <p:spPr>
          <a:xfrm>
            <a:off x="4839970" y="6089650"/>
            <a:ext cx="2003425" cy="24384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208135" y="2519045"/>
            <a:ext cx="1911985" cy="173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08135" y="3204845"/>
            <a:ext cx="1911985" cy="173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10089515" y="2934970"/>
            <a:ext cx="3530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...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08135" y="2797175"/>
            <a:ext cx="1911985" cy="173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10551096" y="2941256"/>
                <a:ext cx="462915" cy="29019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200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</m:oMath>
                  </m:oMathPara>
                </a14:m>
                <a:endParaRPr lang="en-US" altLang="zh-CN" sz="12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096" y="2941256"/>
                <a:ext cx="462915" cy="290195"/>
              </a:xfrm>
              <a:prstGeom prst="rect">
                <a:avLst/>
              </a:prstGeom>
              <a:blipFill rotWithShape="1">
                <a:blip r:embed="rId17"/>
                <a:stretch>
                  <a:fillRect l="-123" t="-197" r="123" b="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文本框 260"/>
              <p:cNvSpPr txBox="1"/>
              <p:nvPr/>
            </p:nvSpPr>
            <p:spPr>
              <a:xfrm>
                <a:off x="9168765" y="2308225"/>
                <a:ext cx="264795" cy="21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80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80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800" b="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zh-CN" altLang="en-US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61" name="文本框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65" y="2308225"/>
                <a:ext cx="264795" cy="21399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文本框 261"/>
              <p:cNvSpPr txBox="1"/>
              <p:nvPr/>
            </p:nvSpPr>
            <p:spPr>
              <a:xfrm>
                <a:off x="9409430" y="2305050"/>
                <a:ext cx="264795" cy="21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80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800" b="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800" b="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zh-CN" altLang="en-US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62" name="文本框 2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430" y="2305050"/>
                <a:ext cx="264795" cy="21399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3" name="文本框 262"/>
              <p:cNvSpPr txBox="1"/>
              <p:nvPr/>
            </p:nvSpPr>
            <p:spPr>
              <a:xfrm>
                <a:off x="10855325" y="2312035"/>
                <a:ext cx="264795" cy="21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80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800" b="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800" b="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zh-CN" altLang="en-US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63" name="文本框 2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25" y="2312035"/>
                <a:ext cx="264795" cy="21399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文本框 263"/>
          <p:cNvSpPr txBox="1"/>
          <p:nvPr/>
        </p:nvSpPr>
        <p:spPr>
          <a:xfrm>
            <a:off x="9824720" y="2287905"/>
            <a:ext cx="26479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dirty="0">
                <a:latin typeface="Times New Roman" panose="02020603050405020304" charset="0"/>
                <a:cs typeface="Times New Roman" panose="02020603050405020304" charset="0"/>
              </a:rPr>
              <a:t>…</a:t>
            </a:r>
            <a:endParaRPr lang="zh-CN" altLang="en-US" sz="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9409430" y="2521585"/>
            <a:ext cx="3175" cy="171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9590405" y="2519045"/>
            <a:ext cx="3175" cy="171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752965" y="2522220"/>
            <a:ext cx="3175" cy="171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9932035" y="2521585"/>
            <a:ext cx="3175" cy="171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0113010" y="2519045"/>
            <a:ext cx="3175" cy="171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0275570" y="2522220"/>
            <a:ext cx="3175" cy="171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0456545" y="2518410"/>
            <a:ext cx="3175" cy="171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10640695" y="2529205"/>
            <a:ext cx="3175" cy="1581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800080" y="2519045"/>
            <a:ext cx="3175" cy="171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0987405" y="2526030"/>
            <a:ext cx="0" cy="1441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9774555" y="3515995"/>
                <a:ext cx="869315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</m:oMath>
                  </m:oMathPara>
                </a14:m>
                <a:endParaRPr lang="en-US" altLang="zh-CN" sz="12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555" y="3515995"/>
                <a:ext cx="869315" cy="27559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左大括号 47"/>
          <p:cNvSpPr/>
          <p:nvPr/>
        </p:nvSpPr>
        <p:spPr>
          <a:xfrm rot="16200000">
            <a:off x="10078085" y="2473325"/>
            <a:ext cx="172720" cy="1911985"/>
          </a:xfrm>
          <a:prstGeom prst="leftBrace">
            <a:avLst>
              <a:gd name="adj1" fmla="val 47058"/>
              <a:gd name="adj2" fmla="val 50000"/>
            </a:avLst>
          </a:prstGeom>
          <a:ln>
            <a:solidFill>
              <a:srgbClr val="0070C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8071485" y="1904365"/>
                <a:ext cx="3365500" cy="3009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𝑖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←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𝑔𝑒𝑡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𝑖𝑛𝑑𝑒𝑥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𝑜𝑓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𝑡ℎ𝑒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𝑚𝑎𝑥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485" y="1904365"/>
                <a:ext cx="3365500" cy="300990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10286365" y="2312035"/>
                <a:ext cx="264795" cy="214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80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800" b="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800" b="0" i="1" dirty="0" smtClean="0">
                            <a:latin typeface="Cambria Math" panose="02040503050406030204" charset="0"/>
                            <a:cs typeface="Times New Roman" panose="020206030504050203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800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endParaRPr lang="zh-CN" altLang="en-US" sz="8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365" y="2312035"/>
                <a:ext cx="264795" cy="21463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8713470" y="2454910"/>
                <a:ext cx="455295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470" y="2454910"/>
                <a:ext cx="455295" cy="30670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8713470" y="2705735"/>
                <a:ext cx="455295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470" y="2705735"/>
                <a:ext cx="455295" cy="30670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/>
              <p:cNvSpPr txBox="1"/>
              <p:nvPr/>
            </p:nvSpPr>
            <p:spPr>
              <a:xfrm>
                <a:off x="8713470" y="3138805"/>
                <a:ext cx="455295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470" y="3138805"/>
                <a:ext cx="455295" cy="306705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" y="1270635"/>
            <a:ext cx="7684135" cy="4902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71460" y="1993900"/>
            <a:ext cx="4507230" cy="3342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As it can be seen, 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spcAft>
                <a:spcPts val="600"/>
              </a:spcAft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tokens that are considered to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be less significant to the classification are masked 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tokens that have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contributed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the most to the  prediction are sampled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ATS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selects a higher number of tokens when it deals with complex images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ATS 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selects a lower number of tokens for simple images.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87145"/>
            <a:ext cx="8790305" cy="4726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95" y="1536065"/>
            <a:ext cx="9550400" cy="410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042670"/>
            <a:ext cx="8467090" cy="518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395" y="857250"/>
            <a:ext cx="5308600" cy="561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15" y="789305"/>
            <a:ext cx="6903085" cy="3011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" y="2603500"/>
            <a:ext cx="5906770" cy="3844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5" y="4233545"/>
            <a:ext cx="5587365" cy="1276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890905"/>
            <a:ext cx="9648190" cy="5563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" y="893445"/>
            <a:ext cx="8213090" cy="5168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8032" t="795" r="274" b="60139"/>
          <a:stretch>
            <a:fillRect/>
          </a:stretch>
        </p:blipFill>
        <p:spPr>
          <a:xfrm>
            <a:off x="6207125" y="4079875"/>
            <a:ext cx="5876290" cy="1981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520" y="2242820"/>
            <a:ext cx="2816225" cy="1640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" y="893445"/>
            <a:ext cx="5784215" cy="5598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1008380"/>
            <a:ext cx="5955665" cy="54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9625" y="2552700"/>
            <a:ext cx="4860290" cy="37420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10" y="2747645"/>
            <a:ext cx="4720590" cy="3622040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1535" y="803910"/>
            <a:ext cx="105905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drawbacks of  current ViTs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applied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in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image classification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(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especially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egde devices)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endParaRPr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computationally expensive (</a:t>
            </a:r>
            <a:r>
              <a:rPr lang="en-US" sz="20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i.e.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multi-head self-attention)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cannot be added directly to an off-the-shelf pretrained model (plug-and-play)</a:t>
            </a:r>
            <a:endParaRPr lang="en-US" altLang="zh-CN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introduce more additional learning </a:t>
            </a:r>
            <a:r>
              <a:rPr lang="en-US" altLang="zh-CN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parameters</a:t>
            </a:r>
            <a:endParaRPr lang="en-US" altLang="zh-CN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5200" y="1076325"/>
            <a:ext cx="105905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intuitive solution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endParaRPr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</a:t>
            </a:r>
            <a:r>
              <a:rPr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computational cost of a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ViT </a:t>
            </a:r>
            <a:r>
              <a:rPr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grows</a:t>
            </a:r>
            <a:r>
              <a:rPr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quadratically </a:t>
            </a:r>
            <a:r>
              <a:rPr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with respect to the number of tokens it uses</a:t>
            </a:r>
            <a:endParaRPr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 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</a:t>
            </a:r>
            <a:r>
              <a:rPr lang="en-US" sz="2000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educe the number of tokens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that en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gaged in the multi-head self-attention </a:t>
            </a:r>
            <a:endParaRPr 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14750" y="803910"/>
            <a:ext cx="304609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DynamicViT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(</a:t>
            </a:r>
            <a:r>
              <a:rPr lang="en-US" sz="20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NeurlPS 21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endParaRPr lang="en-US" sz="2000" b="1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" y="1717040"/>
            <a:ext cx="6560820" cy="3706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655" y="6109335"/>
            <a:ext cx="9417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DynamicViT: Efficient Vision Transformers with</a:t>
            </a:r>
            <a:r>
              <a:rPr 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Dynamic Token Sparsification</a:t>
            </a:r>
            <a:r>
              <a:rPr 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(</a:t>
            </a:r>
            <a:r>
              <a:rPr 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NeurlPS 2021</a:t>
            </a:r>
            <a:r>
              <a:rPr lang="en-US" sz="1600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endParaRPr lang="en-US" sz="1600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74560" y="1899285"/>
            <a:ext cx="5048250" cy="3342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proposes a token scoring network to predict  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 which tokens are redundant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keeps a fixed ratio of tokens at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each stage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adjust the next transformer layer (attn matrix)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- introduces an additional computational overhead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MmNmNTk3ZTBiNGQxZGYzNTNkMzFhYzAzNGJmZDYyMTMifQ=="/>
  <p:tag name="KSO_WPP_MARK_KEY" val="0d13f0a1-2342-4069-9f76-0cbba9ecbfdd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7031</Words>
  <Application>WPS 演示</Application>
  <PresentationFormat>宽屏</PresentationFormat>
  <Paragraphs>474</Paragraphs>
  <Slides>25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等线</vt:lpstr>
      <vt:lpstr>微软雅黑</vt:lpstr>
      <vt:lpstr>Times New Roman</vt:lpstr>
      <vt:lpstr>Arial</vt:lpstr>
      <vt:lpstr>Cambria Math</vt:lpstr>
      <vt:lpstr>MS Mincho</vt:lpstr>
      <vt:lpstr>Segoe Print</vt:lpstr>
      <vt:lpstr>Arial Unicode MS</vt:lpstr>
      <vt:lpstr>等线 Light</vt:lpstr>
      <vt:lpstr>Calibri Light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...</cp:lastModifiedBy>
  <cp:revision>676</cp:revision>
  <dcterms:created xsi:type="dcterms:W3CDTF">2019-03-09T08:01:00Z</dcterms:created>
  <dcterms:modified xsi:type="dcterms:W3CDTF">2022-10-29T10:13:24Z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3B87F39D82E64FE39E5DDE7DD0F5436B</vt:lpwstr>
  </property>
</Properties>
</file>